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44" r:id="rId3"/>
    <p:sldId id="307" r:id="rId4"/>
    <p:sldId id="332" r:id="rId5"/>
    <p:sldId id="283" r:id="rId6"/>
    <p:sldId id="311" r:id="rId7"/>
    <p:sldId id="312" r:id="rId8"/>
    <p:sldId id="324" r:id="rId9"/>
    <p:sldId id="325" r:id="rId10"/>
    <p:sldId id="323" r:id="rId11"/>
    <p:sldId id="316" r:id="rId12"/>
    <p:sldId id="317" r:id="rId13"/>
    <p:sldId id="315" r:id="rId14"/>
    <p:sldId id="340" r:id="rId15"/>
    <p:sldId id="330" r:id="rId16"/>
    <p:sldId id="32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CB32C-9004-455E-80CE-8E9B2DEA789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96F09-962B-4938-96DA-0472A0A0B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98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96F09-962B-4938-96DA-0472A0A0B22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C71AD-8C29-4BD8-A10A-8FCAF8A747A9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316B5-4764-43BA-BD84-A2D748F30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A0AF7-4837-4684-8636-290C1095F998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03F3A-6DBB-4007-A4A2-93D9808DB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B6548-641A-4A88-BE18-7A74F7681627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EC892-4D58-4CD2-99E6-669B3EB12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C6567-0058-42AC-A6DE-69716A04BD58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AF8AC-4E26-4EBB-A513-37E8A2660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AFDD-8479-4500-B8A5-A20770D05863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04F13-3B52-4477-9160-CF55306B2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019F9-0AE7-4A8D-BE80-A695E7CC59EE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27613-D992-4E4F-98EC-DA8FC9FDB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1264D-15AA-4AC9-8D44-B21535CC28B7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8CA22-C9EA-4DA9-90CD-6CBB249EE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85961-353C-4B0F-B403-350E5E4018F3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65C9E-4B18-4D33-BC88-9DB49E534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D9A77-F0AE-4490-87A0-2E3A6258F51A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2EEC8-A9A2-4C74-9CD4-854A8E916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16494-8546-4538-81B4-2324F3004CF6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E3595-003B-4629-8ED6-687F112C4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4E40A-7D5E-4162-82FF-3F4983E152E0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66BD0-8D19-46EC-BD94-858916B3B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802B29-7361-44D3-990F-FD8020455A57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D36B7A-535D-44FD-9BAF-965AA9BB1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642910" y="5429264"/>
            <a:ext cx="8143932" cy="1000132"/>
          </a:xfrm>
        </p:spPr>
        <p:txBody>
          <a:bodyPr/>
          <a:lstStyle/>
          <a:p>
            <a:pPr algn="ctr">
              <a:buNone/>
            </a:pPr>
            <a:r>
              <a:rPr lang="uk-UA" sz="2800" b="1" dirty="0" smtClean="0"/>
              <a:t>Смілянський НВК </a:t>
            </a:r>
            <a:r>
              <a:rPr lang="en-US" sz="2800" b="1" dirty="0" smtClean="0"/>
              <a:t>“ </a:t>
            </a:r>
            <a:r>
              <a:rPr lang="uk-UA" sz="2800" b="1" dirty="0" smtClean="0"/>
              <a:t>ДНЗ - ЗОШ </a:t>
            </a:r>
            <a:r>
              <a:rPr lang="en-US" sz="2800" b="1" dirty="0" smtClean="0"/>
              <a:t>I – II </a:t>
            </a:r>
            <a:r>
              <a:rPr lang="uk-UA" sz="2800" b="1" dirty="0" smtClean="0"/>
              <a:t>ступенів № 13</a:t>
            </a:r>
            <a:r>
              <a:rPr lang="en-US" sz="2800" b="1" dirty="0" smtClean="0"/>
              <a:t>”</a:t>
            </a:r>
            <a:r>
              <a:rPr lang="uk-UA" sz="2800" b="1" dirty="0" smtClean="0"/>
              <a:t>         Смілянської міської ради</a:t>
            </a:r>
            <a:endParaRPr lang="ru-RU" sz="2800" b="1" dirty="0"/>
          </a:p>
        </p:txBody>
      </p:sp>
      <p:pic>
        <p:nvPicPr>
          <p:cNvPr id="9" name="Рисунок 8" descr="G:\На стенд\IMG_67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643866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43608" y="1196752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Збережемо природу заради майбутнього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14282" y="285750"/>
            <a:ext cx="4071968" cy="6215084"/>
          </a:xfrm>
        </p:spPr>
        <p:txBody>
          <a:bodyPr/>
          <a:lstStyle/>
          <a:p>
            <a:endParaRPr lang="uk-UA" sz="2000" dirty="0" smtClean="0"/>
          </a:p>
          <a:p>
            <a:pPr algn="ctr">
              <a:buNone/>
            </a:pPr>
            <a:r>
              <a:rPr lang="uk-UA" sz="2800" b="1" dirty="0" smtClean="0"/>
              <a:t>Кімнатні рослини завжди створюють гарний настрій, сприяють естетичному вихованню дітей. А догляд за рослинами дає можливість застосувати на практиці набуті знання.  </a:t>
            </a:r>
          </a:p>
          <a:p>
            <a:pPr algn="ctr">
              <a:buNone/>
            </a:pPr>
            <a:r>
              <a:rPr lang="uk-UA" sz="2800" b="1" dirty="0" smtClean="0"/>
              <a:t>Ось таке диво квітує на підвіконні у нашому класі</a:t>
            </a:r>
            <a:r>
              <a:rPr lang="uk-UA" sz="2000" b="1" dirty="0" smtClean="0"/>
              <a:t>.                                     </a:t>
            </a:r>
            <a:endParaRPr lang="ru-RU" sz="2000" b="1" dirty="0"/>
          </a:p>
        </p:txBody>
      </p:sp>
      <p:pic>
        <p:nvPicPr>
          <p:cNvPr id="8194" name="Picture 2" descr="C:\Users\Admin\Desktop\IMG_20180608_10383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5" y="285750"/>
            <a:ext cx="4143403" cy="629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/>
              <a:t>Прибирання території прилеглої до школи. Адже всі ми переймаємося проблемою чистоти в мікрорайоні</a:t>
            </a:r>
            <a:r>
              <a:rPr lang="uk-UA" sz="2800" dirty="0" smtClean="0"/>
              <a:t>. </a:t>
            </a:r>
            <a:endParaRPr lang="ru-RU" sz="2800" dirty="0"/>
          </a:p>
        </p:txBody>
      </p:sp>
      <p:pic>
        <p:nvPicPr>
          <p:cNvPr id="1026" name="Picture 2" descr="C:\Users\Admin\Desktop\леново 1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3071834" cy="4972072"/>
          </a:xfrm>
          <a:prstGeom prst="rect">
            <a:avLst/>
          </a:prstGeom>
          <a:noFill/>
        </p:spPr>
      </p:pic>
      <p:pic>
        <p:nvPicPr>
          <p:cNvPr id="1027" name="Picture 3" descr="C:\Users\Admin\Desktop\леново 1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643050"/>
            <a:ext cx="3106517" cy="4972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/>
              <a:t>Екологічний </a:t>
            </a:r>
            <a:r>
              <a:rPr lang="uk-UA" sz="2800" b="1" dirty="0" err="1" smtClean="0"/>
              <a:t>челендж</a:t>
            </a:r>
            <a:r>
              <a:rPr lang="uk-UA" sz="2800" b="1" dirty="0" smtClean="0"/>
              <a:t> ! Учні очищають берег річки Тясмин від сміття, що залишили відпочивальники. Робота </a:t>
            </a:r>
            <a:r>
              <a:rPr lang="uk-UA" sz="2800" b="1" dirty="0" err="1" smtClean="0"/>
              <a:t>“кипить”</a:t>
            </a:r>
            <a:r>
              <a:rPr lang="uk-UA" sz="2800" b="1" dirty="0" smtClean="0"/>
              <a:t>!</a:t>
            </a:r>
            <a:endParaRPr lang="ru-RU" sz="2800" b="1" dirty="0"/>
          </a:p>
        </p:txBody>
      </p:sp>
      <p:pic>
        <p:nvPicPr>
          <p:cNvPr id="1026" name="Picture 2" descr="C:\Users\Admin\Desktop\леново 0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4138642" cy="3375526"/>
          </a:xfrm>
          <a:prstGeom prst="rect">
            <a:avLst/>
          </a:prstGeom>
          <a:noFill/>
        </p:spPr>
      </p:pic>
      <p:pic>
        <p:nvPicPr>
          <p:cNvPr id="1027" name="Picture 3" descr="C:\Users\Admin\Desktop\леново 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86058"/>
            <a:ext cx="4210080" cy="3578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uk-UA" sz="2800" b="1" dirty="0" smtClean="0"/>
              <a:t>Чистоту навели – можна й відпочити!</a:t>
            </a:r>
            <a:br>
              <a:rPr lang="uk-UA" sz="2800" b="1" dirty="0" smtClean="0"/>
            </a:br>
            <a:r>
              <a:rPr lang="uk-UA" sz="2800" b="1" dirty="0" smtClean="0"/>
              <a:t>Справу завершено. Втомлені, але щасливі!</a:t>
            </a:r>
            <a:endParaRPr lang="ru-RU" sz="2800" b="1" dirty="0"/>
          </a:p>
        </p:txBody>
      </p:sp>
      <p:pic>
        <p:nvPicPr>
          <p:cNvPr id="3074" name="Picture 2" descr="C:\Users\Admin\Desktop\IMG_20180618_130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215930" y="-19859788"/>
            <a:ext cx="22564772" cy="17830800"/>
          </a:xfrm>
          <a:prstGeom prst="rect">
            <a:avLst/>
          </a:prstGeom>
          <a:noFill/>
        </p:spPr>
      </p:pic>
      <p:pic>
        <p:nvPicPr>
          <p:cNvPr id="2050" name="Picture 2" descr="C:\Users\Admin\Desktop\леново 02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6"/>
            <a:ext cx="7858180" cy="5612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/>
              <a:t>Літня практика! Вдало поєднуємо працю й відпочинок. </a:t>
            </a:r>
            <a:br>
              <a:rPr lang="uk-UA" sz="2800" b="1" dirty="0" smtClean="0"/>
            </a:br>
            <a:r>
              <a:rPr lang="uk-UA" sz="2800" b="1" dirty="0" smtClean="0"/>
              <a:t>Робота по благоустрою спортивного майданчика, попри втому, приносить задоволення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pic>
        <p:nvPicPr>
          <p:cNvPr id="1026" name="Picture 2" descr="C:\Users\Admin\Desktop\IMG_20190530_0936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857364"/>
            <a:ext cx="3143272" cy="4755894"/>
          </a:xfrm>
          <a:prstGeom prst="rect">
            <a:avLst/>
          </a:prstGeom>
          <a:noFill/>
        </p:spPr>
      </p:pic>
      <p:pic>
        <p:nvPicPr>
          <p:cNvPr id="1027" name="Picture 3" descr="C:\Users\Admin\Desktop\IMG_20190530_0936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857364"/>
            <a:ext cx="3000396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/>
              <a:t>Під час екскурсій діти знайомляться з природою рідного краю. Місто </a:t>
            </a:r>
            <a:r>
              <a:rPr lang="uk-UA" sz="2800" b="1" dirty="0" err="1" smtClean="0"/>
              <a:t>Кам</a:t>
            </a:r>
            <a:r>
              <a:rPr lang="en-US" sz="2800" b="1" dirty="0" smtClean="0"/>
              <a:t>’</a:t>
            </a:r>
            <a:r>
              <a:rPr lang="uk-UA" sz="2800" b="1" dirty="0" err="1" smtClean="0"/>
              <a:t>янка</a:t>
            </a:r>
            <a:r>
              <a:rPr lang="uk-UA" sz="2800" b="1" dirty="0" smtClean="0"/>
              <a:t> зачаровує дивовижною красою.</a:t>
            </a:r>
            <a:endParaRPr lang="ru-RU" sz="2800" b="1" dirty="0"/>
          </a:p>
        </p:txBody>
      </p:sp>
      <p:pic>
        <p:nvPicPr>
          <p:cNvPr id="4098" name="Picture 2" descr="C:\Documents and Settings\Учень\Рабочий стол\IMG_20191029_1155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71612"/>
            <a:ext cx="4214842" cy="2857520"/>
          </a:xfrm>
          <a:prstGeom prst="rect">
            <a:avLst/>
          </a:prstGeom>
          <a:noFill/>
        </p:spPr>
      </p:pic>
      <p:pic>
        <p:nvPicPr>
          <p:cNvPr id="4099" name="Picture 3" descr="E:\кам\IMG_20191029_1156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214686"/>
            <a:ext cx="4572032" cy="3057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uk-UA" sz="2000" b="1" dirty="0" smtClean="0"/>
              <a:t>Екологія й хімія! Безпечне застосування хімічних речовин у побуті. Це питання вирішували учні класу під час відвідування лабораторії </a:t>
            </a:r>
            <a:r>
              <a:rPr lang="uk-UA" sz="2000" b="1" dirty="0" err="1" smtClean="0"/>
              <a:t>“алхіміка”</a:t>
            </a:r>
            <a:r>
              <a:rPr lang="uk-UA" sz="2000" b="1" dirty="0" smtClean="0"/>
              <a:t>.</a:t>
            </a:r>
            <a:endParaRPr lang="ru-RU" sz="2000" b="1" dirty="0"/>
          </a:p>
        </p:txBody>
      </p:sp>
      <p:pic>
        <p:nvPicPr>
          <p:cNvPr id="12290" name="Picture 2" descr="C:\Users\Admin\Desktop\IMG-0a73cd4b0fbb70454399cf49dd951027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500990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/>
          <a:lstStyle/>
          <a:p>
            <a:r>
              <a:rPr lang="ru-RU" sz="2800" b="1" dirty="0" err="1" smtClean="0"/>
              <a:t>Довкілля</a:t>
            </a:r>
            <a:r>
              <a:rPr lang="ru-RU" sz="2800" b="1" dirty="0" smtClean="0"/>
              <a:t> — наше </a:t>
            </a:r>
            <a:r>
              <a:rPr lang="ru-RU" sz="2800" b="1" dirty="0" err="1" smtClean="0"/>
              <a:t>природне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оточення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Від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забруднення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воно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страждає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хворіє</a:t>
            </a:r>
            <a:r>
              <a:rPr lang="ru-RU" sz="2800" b="1" dirty="0" smtClean="0"/>
              <a:t>: </a:t>
            </a:r>
            <a:r>
              <a:rPr lang="ru-RU" sz="2800" b="1" dirty="0" err="1" smtClean="0"/>
              <a:t>погіршуються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умови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життя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рослин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тварин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самої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людини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Щоб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вижити</a:t>
            </a:r>
            <a:r>
              <a:rPr lang="ru-RU" sz="2800" b="1" dirty="0" smtClean="0"/>
              <a:t>, люди </a:t>
            </a:r>
            <a:r>
              <a:rPr lang="ru-RU" sz="2800" b="1" dirty="0" err="1" smtClean="0"/>
              <a:t>повинні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зберегти</a:t>
            </a:r>
            <a:r>
              <a:rPr lang="ru-RU" sz="2800" b="1" dirty="0" smtClean="0"/>
              <a:t> природу </a:t>
            </a:r>
            <a:r>
              <a:rPr lang="ru-RU" sz="2800" b="1" dirty="0" err="1" smtClean="0"/>
              <a:t>Землі</a:t>
            </a:r>
            <a:r>
              <a:rPr lang="ru-RU" sz="2800" b="1" dirty="0" smtClean="0"/>
              <a:t>. </a:t>
            </a:r>
            <a:endParaRPr lang="ru-RU" sz="2800" dirty="0"/>
          </a:p>
        </p:txBody>
      </p:sp>
      <p:pic>
        <p:nvPicPr>
          <p:cNvPr id="5122" name="Picture 2" descr="G: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85992"/>
            <a:ext cx="7643867" cy="4280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/>
          <a:lstStyle/>
          <a:p>
            <a:pPr marL="1588" indent="284163" eaLnBrk="1" hangingPunct="1"/>
            <a:r>
              <a:rPr lang="uk-UA" sz="2800" b="1" dirty="0" smtClean="0">
                <a:solidFill>
                  <a:srgbClr val="008000"/>
                </a:solidFill>
              </a:rPr>
              <a:t>Екологічне виховання </a:t>
            </a:r>
            <a:r>
              <a:rPr lang="uk-UA" sz="2800" b="1" dirty="0" smtClean="0">
                <a:solidFill>
                  <a:srgbClr val="003300"/>
                </a:solidFill>
              </a:rPr>
              <a:t>– </a:t>
            </a:r>
            <a:r>
              <a:rPr lang="uk-UA" sz="2800" b="1" dirty="0" smtClean="0"/>
              <a:t>єдність екологічної свідомості та поведінки, гармонійної з природою.</a:t>
            </a:r>
            <a:r>
              <a:rPr lang="uk-UA" sz="2800" b="1" dirty="0" smtClean="0">
                <a:solidFill>
                  <a:srgbClr val="003300"/>
                </a:solidFill>
              </a:rPr>
              <a:t/>
            </a:r>
            <a:br>
              <a:rPr lang="uk-UA" sz="2800" b="1" dirty="0" smtClean="0">
                <a:solidFill>
                  <a:srgbClr val="003300"/>
                </a:solidFill>
              </a:rPr>
            </a:br>
            <a:r>
              <a:rPr lang="uk-UA" sz="2800" b="1" dirty="0" smtClean="0">
                <a:solidFill>
                  <a:srgbClr val="006600"/>
                </a:solidFill>
              </a:rPr>
              <a:t>Свідомість</a:t>
            </a:r>
            <a:r>
              <a:rPr lang="uk-UA" sz="2800" b="1" dirty="0" smtClean="0">
                <a:solidFill>
                  <a:srgbClr val="003300"/>
                </a:solidFill>
              </a:rPr>
              <a:t> </a:t>
            </a:r>
            <a:r>
              <a:rPr lang="uk-UA" sz="2800" b="1" dirty="0" smtClean="0"/>
              <a:t>формують знання і переконання.</a:t>
            </a:r>
            <a:r>
              <a:rPr lang="uk-UA" sz="2800" b="1" dirty="0" smtClean="0">
                <a:solidFill>
                  <a:srgbClr val="003300"/>
                </a:solidFill>
              </a:rPr>
              <a:t/>
            </a:r>
            <a:br>
              <a:rPr lang="uk-UA" sz="2800" b="1" dirty="0" smtClean="0">
                <a:solidFill>
                  <a:srgbClr val="003300"/>
                </a:solidFill>
              </a:rPr>
            </a:br>
            <a:r>
              <a:rPr lang="uk-UA" sz="2800" b="1" dirty="0" smtClean="0">
                <a:solidFill>
                  <a:srgbClr val="006600"/>
                </a:solidFill>
              </a:rPr>
              <a:t>Поведінка</a:t>
            </a:r>
            <a:r>
              <a:rPr lang="uk-UA" sz="2800" b="1" dirty="0" smtClean="0">
                <a:solidFill>
                  <a:srgbClr val="003300"/>
                </a:solidFill>
              </a:rPr>
              <a:t> </a:t>
            </a:r>
            <a:r>
              <a:rPr lang="uk-UA" sz="2800" b="1" dirty="0" smtClean="0"/>
              <a:t>складається з окремих вчинків (конкретних дій, умінь і навичок) і ставлення людини до вчинків, що впливають на мету і мотиви особистості.</a:t>
            </a:r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24944"/>
            <a:ext cx="404336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/>
          <a:lstStyle/>
          <a:p>
            <a:r>
              <a:rPr lang="uk-UA" sz="2800" b="1" dirty="0" smtClean="0"/>
              <a:t>Проект </a:t>
            </a:r>
            <a:r>
              <a:rPr lang="en-US" sz="2800" b="1" dirty="0" smtClean="0"/>
              <a:t>“</a:t>
            </a:r>
            <a:r>
              <a:rPr lang="uk-UA" sz="2800" b="1" dirty="0" err="1" smtClean="0"/>
              <a:t>Плекаемо</a:t>
            </a:r>
            <a:r>
              <a:rPr lang="uk-UA" sz="2800" b="1" dirty="0" smtClean="0"/>
              <a:t> сад</a:t>
            </a:r>
            <a:r>
              <a:rPr lang="en-US" sz="2800" b="1" dirty="0" smtClean="0"/>
              <a:t>”.</a:t>
            </a:r>
            <a:br>
              <a:rPr lang="en-US" sz="2800" b="1" dirty="0" smtClean="0"/>
            </a:br>
            <a:r>
              <a:rPr lang="uk-UA" sz="2800" b="1" dirty="0" smtClean="0"/>
              <a:t> Щорічно учні із задоволенням долучаються до акції </a:t>
            </a:r>
            <a:r>
              <a:rPr lang="en-US" sz="2800" b="1" dirty="0" smtClean="0"/>
              <a:t>“</a:t>
            </a:r>
            <a:r>
              <a:rPr lang="uk-UA" sz="2800" b="1" dirty="0" smtClean="0"/>
              <a:t>Посади іменне дерево</a:t>
            </a:r>
            <a:r>
              <a:rPr lang="en-US" sz="2800" b="1" dirty="0" smtClean="0"/>
              <a:t>”</a:t>
            </a:r>
            <a:r>
              <a:rPr lang="uk-UA" sz="2800" b="1" dirty="0" smtClean="0"/>
              <a:t> і сад</a:t>
            </a:r>
            <a:r>
              <a:rPr lang="en-US" sz="2800" b="1" dirty="0" smtClean="0"/>
              <a:t> </a:t>
            </a:r>
            <a:r>
              <a:rPr lang="uk-UA" sz="2800" b="1" dirty="0" smtClean="0"/>
              <a:t>віддячує нам буйним цвітінням та щедрим урожаєм.</a:t>
            </a:r>
            <a:endParaRPr lang="ru-RU" sz="2800" b="1" dirty="0"/>
          </a:p>
        </p:txBody>
      </p:sp>
      <p:pic>
        <p:nvPicPr>
          <p:cNvPr id="1026" name="Picture 2" descr="E:\садок 2\DSCF99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E:\садок 2\DSCF99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28612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2571768"/>
          </a:xfrm>
        </p:spPr>
        <p:txBody>
          <a:bodyPr/>
          <a:lstStyle/>
          <a:p>
            <a:r>
              <a:rPr lang="uk-UA" sz="2800" b="1" dirty="0" smtClean="0"/>
              <a:t>Формування екологічних знань і навичок відбувається як на уроках, так і в позаурочний час.  Учні збагачують свій життєвий досвід прикладами позитивної  взаємодії з живою природою. У скрутний для пташок зимовий період  діти виготовляють і розвішують годівнички.</a:t>
            </a:r>
            <a:endParaRPr lang="ru-RU" sz="2800" b="1" dirty="0"/>
          </a:p>
        </p:txBody>
      </p:sp>
      <p:pic>
        <p:nvPicPr>
          <p:cNvPr id="1026" name="Picture 2" descr="F:\Годівнички\IMG_20170120_1410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14686"/>
            <a:ext cx="4038600" cy="2500330"/>
          </a:xfrm>
          <a:prstGeom prst="rect">
            <a:avLst/>
          </a:prstGeom>
          <a:noFill/>
        </p:spPr>
      </p:pic>
      <p:pic>
        <p:nvPicPr>
          <p:cNvPr id="1027" name="Picture 3" descr="F:\Годівнички\IMG_20170120_1411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643314"/>
            <a:ext cx="403860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/>
          <a:lstStyle/>
          <a:p>
            <a:r>
              <a:rPr lang="uk-UA" sz="2400" b="1" dirty="0" smtClean="0"/>
              <a:t>Традиційно кожного року ми проводимо свято День зустрічі птахів,  до якого готуємося заздалегідь. Учні вивчають  поведінку птахів,  пишуть твори, роблять фотографії, малюють  малюнки, готують  вірші, легенди, приказки про пташок. А потім у залі, прикрашеному учнівськими малюнками, учні демонструють свої знання й вміння.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endParaRPr lang="ru-RU" sz="2400" b="1" dirty="0"/>
          </a:p>
        </p:txBody>
      </p:sp>
      <p:pic>
        <p:nvPicPr>
          <p:cNvPr id="6" name="Содержимое 5" descr="G:\фото квіти\P70317-08501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928934"/>
            <a:ext cx="421484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F:\птахи\IMG_20170317_08404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000372"/>
            <a:ext cx="4071966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/>
          <a:lstStyle/>
          <a:p>
            <a:r>
              <a:rPr lang="uk-UA" sz="2800" b="1" dirty="0" smtClean="0"/>
              <a:t>Учні школи разом з усіма вчителями беруть активну участь у екологічній акції «Операція «Батарейкам – утилізація!». Ця акція спрямована на збір та подальшу утилізацію відпрацьованих батарейок, відпрацьованих лампочок, пластикових виробів.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86124"/>
            <a:ext cx="4038600" cy="28400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786190"/>
            <a:ext cx="4038600" cy="23399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://kaluga24.tv/wp-content/uploads/2016/06/39d59e3bdc7acdeece0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4071966" cy="2702768"/>
          </a:xfrm>
          <a:prstGeom prst="rect">
            <a:avLst/>
          </a:prstGeom>
          <a:noFill/>
        </p:spPr>
      </p:pic>
      <p:pic>
        <p:nvPicPr>
          <p:cNvPr id="3076" name="Picture 4" descr="https://dn1.vtomske.ru/a/42ee4477e6c34a417919c857c1f4fdfd_lge42b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786190"/>
            <a:ext cx="4087688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uk-UA" sz="2400" b="1" dirty="0" smtClean="0"/>
              <a:t>Мандруючи просторами рідного краю, учні знайомляться з унікальними творіннями природи. Сніданок на свіжому повітрі у </a:t>
            </a:r>
            <a:r>
              <a:rPr lang="uk-UA" sz="2400" b="1" dirty="0" err="1" smtClean="0"/>
              <a:t>Буцькому</a:t>
            </a:r>
            <a:r>
              <a:rPr lang="uk-UA" sz="2400" b="1" dirty="0" smtClean="0"/>
              <a:t> каньйоні – це справжнє задоволення.</a:t>
            </a:r>
            <a:endParaRPr lang="ru-RU" sz="2400" b="1" dirty="0"/>
          </a:p>
        </p:txBody>
      </p:sp>
      <p:pic>
        <p:nvPicPr>
          <p:cNvPr id="9218" name="Picture 2" descr="C:\Users\Admin\Desktop\IMG_20180618_1419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8143932" cy="4858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0"/>
          </a:xfrm>
        </p:spPr>
        <p:txBody>
          <a:bodyPr/>
          <a:lstStyle/>
          <a:p>
            <a:r>
              <a:rPr lang="uk-UA" sz="2400" b="1" dirty="0" smtClean="0"/>
              <a:t>Брати наші менші здатні змінювати людей на краще. Спілкування зі справжніми красенями під час екскурсії до </a:t>
            </a:r>
            <a:r>
              <a:rPr lang="uk-UA" sz="2400" b="1" dirty="0" err="1" smtClean="0"/>
              <a:t>Жашківського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кінно</a:t>
            </a:r>
            <a:r>
              <a:rPr lang="uk-UA" sz="2400" b="1" dirty="0" smtClean="0"/>
              <a:t> – спортивного комплексу, годування тварин, спостереження за їхньою поведінкою нікого не залишили байдужими.</a:t>
            </a:r>
            <a:endParaRPr lang="ru-RU" sz="2400" b="1" dirty="0"/>
          </a:p>
        </p:txBody>
      </p:sp>
      <p:pic>
        <p:nvPicPr>
          <p:cNvPr id="10242" name="Picture 2" descr="C:\Users\Admin\Desktop\IMG_20180618_1301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7880645" cy="4675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7703</TotalTime>
  <Words>385</Words>
  <Application>Microsoft Office PowerPoint</Application>
  <PresentationFormat>Экран (4:3)</PresentationFormat>
  <Paragraphs>20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Довкілля — наше природне оточення. Від забруднення воно страждає і хворіє: погіршуються умови життя рослин, тварин і самої людини. Щоб вижити, люди повинні зберегти природу Землі. </vt:lpstr>
      <vt:lpstr>Екологічне виховання – єдність екологічної свідомості та поведінки, гармонійної з природою. Свідомість формують знання і переконання. Поведінка складається з окремих вчинків (конкретних дій, умінь і навичок) і ставлення людини до вчинків, що впливають на мету і мотиви особистості.</vt:lpstr>
      <vt:lpstr>Проект “Плекаемо сад”.  Щорічно учні із задоволенням долучаються до акції “Посади іменне дерево” і сад віддячує нам буйним цвітінням та щедрим урожаєм.</vt:lpstr>
      <vt:lpstr>Формування екологічних знань і навичок відбувається як на уроках, так і в позаурочний час.  Учні збагачують свій життєвий досвід прикладами позитивної  взаємодії з живою природою. У скрутний для пташок зимовий період  діти виготовляють і розвішують годівнички.</vt:lpstr>
      <vt:lpstr>Традиційно кожного року ми проводимо свято День зустрічі птахів,  до якого готуємося заздалегідь. Учні вивчають  поведінку птахів,  пишуть твори, роблять фотографії, малюють  малюнки, готують  вірші, легенди, приказки про пташок. А потім у залі, прикрашеному учнівськими малюнками, учні демонструють свої знання й вміння. </vt:lpstr>
      <vt:lpstr>Учні школи разом з усіма вчителями беруть активну участь у екологічній акції «Операція «Батарейкам – утилізація!». Ця акція спрямована на збір та подальшу утилізацію відпрацьованих батарейок, відпрацьованих лампочок, пластикових виробів. </vt:lpstr>
      <vt:lpstr>Мандруючи просторами рідного краю, учні знайомляться з унікальними творіннями природи. Сніданок на свіжому повітрі у Буцькому каньйоні – це справжнє задоволення.</vt:lpstr>
      <vt:lpstr>Брати наші менші здатні змінювати людей на краще. Спілкування зі справжніми красенями під час екскурсії до Жашківського кінно – спортивного комплексу, годування тварин, спостереження за їхньою поведінкою нікого не залишили байдужими.</vt:lpstr>
      <vt:lpstr>Презентация PowerPoint</vt:lpstr>
      <vt:lpstr>Прибирання території прилеглої до школи. Адже всі ми переймаємося проблемою чистоти в мікрорайоні. </vt:lpstr>
      <vt:lpstr>Екологічний челендж ! Учні очищають берег річки Тясмин від сміття, що залишили відпочивальники. Робота “кипить”!</vt:lpstr>
      <vt:lpstr>Чистоту навели – можна й відпочити! Справу завершено. Втомлені, але щасливі!</vt:lpstr>
      <vt:lpstr>Літня практика! Вдало поєднуємо працю й відпочинок.  Робота по благоустрою спортивного майданчика, попри втому, приносить задоволення.</vt:lpstr>
      <vt:lpstr>Під час екскурсій діти знайомляться з природою рідного краю. Місто Кам’янка зачаровує дивовижною красою.</vt:lpstr>
      <vt:lpstr>Екологія й хімія! Безпечне застосування хімічних речовин у побуті. Це питання вирішували учні класу під час відвідування лабораторії “алхіміка”.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Нововолинська загальноосвітня школа І-ІІІ ступенів № 2 Нововолинської міської ради Волинської області</dc:title>
  <cp:lastModifiedBy>User</cp:lastModifiedBy>
  <cp:revision>92</cp:revision>
  <dcterms:modified xsi:type="dcterms:W3CDTF">2020-09-30T08:58:22Z</dcterms:modified>
</cp:coreProperties>
</file>